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9" r:id="rId6"/>
    <p:sldId id="270" r:id="rId7"/>
    <p:sldId id="271" r:id="rId8"/>
    <p:sldId id="272" r:id="rId9"/>
    <p:sldId id="274" r:id="rId10"/>
    <p:sldId id="275" r:id="rId11"/>
    <p:sldId id="277" r:id="rId12"/>
    <p:sldId id="276" r:id="rId13"/>
    <p:sldId id="273" r:id="rId14"/>
    <p:sldId id="278" r:id="rId15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25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8" d="100"/>
          <a:sy n="68" d="100"/>
        </p:scale>
        <p:origin x="280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7F69F536-D7CD-4F8A-A0A4-CDD642847898}" type="datetime1">
              <a:rPr lang="cs-CZ" smtClean="0"/>
              <a:t>12.09.2024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cs-CZ" smtClean="0"/>
              <a:pPr algn="r" rtl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00045748-579B-4EFC-AA9E-C7A9A1810BDD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dirty="0" smtClean="0"/>
              <a:t>Kliknutím lze upravit styly předlohy textu.</a:t>
            </a:r>
          </a:p>
          <a:p>
            <a:pPr lvl="1" rtl="0"/>
            <a:r>
              <a:rPr lang="cs-CZ" dirty="0" smtClean="0"/>
              <a:t>Druhá úroveň</a:t>
            </a:r>
          </a:p>
          <a:p>
            <a:pPr lvl="2" rtl="0"/>
            <a:r>
              <a:rPr lang="cs-CZ" dirty="0" smtClean="0"/>
              <a:t>Třetí úroveň</a:t>
            </a:r>
          </a:p>
          <a:p>
            <a:pPr lvl="3" rtl="0"/>
            <a:r>
              <a:rPr lang="cs-CZ" dirty="0" smtClean="0"/>
              <a:t>Čtvrtá úroveň</a:t>
            </a:r>
          </a:p>
          <a:p>
            <a:pPr lvl="4" rtl="0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cs-CZ" smtClean="0"/>
              <a:pPr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5541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C80E-4F33-49B8-96A1-28F8ECB3836E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923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999F9-9AD6-42E4-9E11-47FF0B058EAB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4914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999F9-9AD6-42E4-9E11-47FF0B058EAB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0795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999F9-9AD6-42E4-9E11-47FF0B058EAB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21276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D809-6C93-4784-91D4-99174E39510A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4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E268-DA71-4AF5-895D-EEC063F0AE55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339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999F9-9AD6-42E4-9E11-47FF0B058EAB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8375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7B0D5-F90E-44F1-9E11-BFDEA8D40087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956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CEB6-C909-477C-8514-E6887E5FB50F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367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4AEF-DB71-4AD3-A5A8-855C1082C53C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914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8B4D-0BB8-42B8-9C30-99FE75163845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114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Úvodní snímek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cs-CZ" dirty="0" smtClean="0"/>
              <a:t>Kliknutím lze upravit styly předlohy textu.</a:t>
            </a:r>
            <a:endParaRPr lang="cs-CZ" dirty="0"/>
          </a:p>
        </p:txBody>
      </p:sp>
      <p:sp>
        <p:nvSpPr>
          <p:cNvPr id="11" name="Zástupný symbol obrázku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smtClean="0"/>
              <a:t>Kliknutím na ikonu přidáte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191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999F9-9AD6-42E4-9E11-47FF0B058EAB}" type="datetime1">
              <a:rPr lang="cs-CZ" smtClean="0"/>
              <a:pPr/>
              <a:t>12.09.2024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54DE5-C571-48E8-A5BC-B369434E2F4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932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absolvent.cz/" TargetMode="External"/><Relationship Id="rId2" Type="http://schemas.openxmlformats.org/officeDocument/2006/relationships/hyperlink" Target="http://www.atlasskolstvi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prihlaskynastredni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hlaskynastredni.cz/" TargetMode="External"/><Relationship Id="rId2" Type="http://schemas.openxmlformats.org/officeDocument/2006/relationships/hyperlink" Target="https://www.atlasskolstvi.cz/ss1101-vyssi-odborna-skola-stredni-prumyslova-skola-a-stredni-odborna-skola-varnsdorf-prispevkova-organizac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ctrTitle"/>
          </p:nvPr>
        </p:nvSpPr>
        <p:spPr>
          <a:xfrm>
            <a:off x="1005840" y="3014380"/>
            <a:ext cx="5960225" cy="1884963"/>
          </a:xfrm>
        </p:spPr>
        <p:txBody>
          <a:bodyPr rtlCol="0" anchor="ctr">
            <a:normAutofit fontScale="90000"/>
          </a:bodyPr>
          <a:lstStyle/>
          <a:p>
            <a:pPr algn="ctr" rtl="0"/>
            <a:r>
              <a:rPr lang="cs-CZ" b="1" dirty="0" smtClean="0">
                <a:solidFill>
                  <a:srgbClr val="0070C0"/>
                </a:solidFill>
              </a:rPr>
              <a:t>Krok za krokem přijímacím řízením na střední školy</a:t>
            </a:r>
            <a:endParaRPr lang="cs-CZ" b="1" dirty="0">
              <a:solidFill>
                <a:srgbClr val="0070C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171209" cy="955565"/>
          </a:xfrm>
        </p:spPr>
        <p:txBody>
          <a:bodyPr rtlCol="0"/>
          <a:lstStyle/>
          <a:p>
            <a:pPr algn="ctr" rtl="0"/>
            <a:endParaRPr lang="cs-CZ" dirty="0" smtClean="0"/>
          </a:p>
          <a:p>
            <a:pPr algn="ctr" rtl="0"/>
            <a:endParaRPr lang="cs-CZ" dirty="0"/>
          </a:p>
          <a:p>
            <a:pPr algn="ctr" rtl="0"/>
            <a:r>
              <a:rPr lang="cs-CZ" dirty="0" smtClean="0">
                <a:solidFill>
                  <a:srgbClr val="FF0000"/>
                </a:solidFill>
              </a:rPr>
              <a:t>Školní </a:t>
            </a:r>
            <a:r>
              <a:rPr lang="cs-CZ" dirty="0" smtClean="0">
                <a:solidFill>
                  <a:srgbClr val="FF0000"/>
                </a:solidFill>
              </a:rPr>
              <a:t>rok </a:t>
            </a:r>
            <a:r>
              <a:rPr lang="cs-CZ" dirty="0" smtClean="0">
                <a:solidFill>
                  <a:srgbClr val="FF0000"/>
                </a:solidFill>
              </a:rPr>
              <a:t>2024–2025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6112">
            <a:off x="5385774" y="1211016"/>
            <a:ext cx="5666307" cy="247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Na koho se můžete obrátit o pomoc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cs-CZ" u="sng" dirty="0" smtClean="0"/>
          </a:p>
          <a:p>
            <a:r>
              <a:rPr lang="cs-CZ" dirty="0" smtClean="0"/>
              <a:t>Výchovný poradce </a:t>
            </a:r>
            <a:r>
              <a:rPr lang="cs-CZ" dirty="0" smtClean="0"/>
              <a:t>– pí Šárka Kontárová</a:t>
            </a:r>
            <a:endParaRPr lang="cs-CZ" dirty="0"/>
          </a:p>
          <a:p>
            <a:r>
              <a:rPr lang="cs-CZ" dirty="0" smtClean="0"/>
              <a:t>Třídní učitelka – Mgr. Lenka Čermáková</a:t>
            </a:r>
            <a:endParaRPr lang="cs-CZ" dirty="0" smtClean="0"/>
          </a:p>
          <a:p>
            <a:r>
              <a:rPr lang="cs-CZ" dirty="0" smtClean="0"/>
              <a:t>Úřad práce – v Rumburku už pouze pro letošní školní rok testování profesní způsobilosti, pro další konzultace se musíte objednat do Děčína</a:t>
            </a:r>
          </a:p>
          <a:p>
            <a:r>
              <a:rPr lang="cs-CZ" dirty="0" smtClean="0"/>
              <a:t>Pedagogicko-psychologická poradna v Rumburku – psychologické vyšetření</a:t>
            </a:r>
          </a:p>
          <a:p>
            <a:r>
              <a:rPr lang="cs-CZ" dirty="0" smtClean="0"/>
              <a:t>Samotné střední školy – návštěvy Dnů otevřených dveří, Přijímačky nanečisto</a:t>
            </a:r>
          </a:p>
          <a:p>
            <a:r>
              <a:rPr lang="cs-CZ" dirty="0" smtClean="0"/>
              <a:t>Internet – </a:t>
            </a:r>
            <a:r>
              <a:rPr lang="cs-CZ" dirty="0" smtClean="0">
                <a:hlinkClick r:id="rId2"/>
              </a:rPr>
              <a:t>www.atlasskolstvi.cz</a:t>
            </a:r>
            <a:r>
              <a:rPr lang="cs-CZ" dirty="0" smtClean="0"/>
              <a:t>, </a:t>
            </a:r>
            <a:r>
              <a:rPr lang="cs-CZ" dirty="0" smtClean="0">
                <a:hlinkClick r:id="rId3"/>
              </a:rPr>
              <a:t>www.infoabsolvent.cz</a:t>
            </a:r>
            <a:r>
              <a:rPr lang="cs-CZ" dirty="0" smtClean="0"/>
              <a:t> a další stránky</a:t>
            </a:r>
          </a:p>
          <a:p>
            <a:r>
              <a:rPr lang="cs-CZ" dirty="0" smtClean="0"/>
              <a:t>Rodina, přátelé, bývalí žáci naší školy a současní studenti některé ze středních škol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866" y="5536276"/>
            <a:ext cx="695219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6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Co mít na zřeteli 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při rozhodování o dalším směřování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07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Osobnostní vlastnosti, schopnosti a dovednosti a osobní zájmy dítěte</a:t>
            </a:r>
          </a:p>
          <a:p>
            <a:r>
              <a:rPr lang="cs-CZ" dirty="0" smtClean="0"/>
              <a:t>Představy o povolání</a:t>
            </a:r>
          </a:p>
          <a:p>
            <a:r>
              <a:rPr lang="cs-CZ" dirty="0" smtClean="0"/>
              <a:t>Reálné šance (nabídka / poptávka)</a:t>
            </a:r>
          </a:p>
          <a:p>
            <a:r>
              <a:rPr lang="cs-CZ" dirty="0" smtClean="0"/>
              <a:t>Zdravotní stav a zdravotní způsobilost pro vykonávání určitého povolání</a:t>
            </a:r>
          </a:p>
          <a:p>
            <a:r>
              <a:rPr lang="cs-CZ" dirty="0" smtClean="0"/>
              <a:t>Uplatnitelnost oboru na trhu práce</a:t>
            </a:r>
          </a:p>
          <a:p>
            <a:r>
              <a:rPr lang="cs-CZ" dirty="0" smtClean="0"/>
              <a:t>Vzdálenost školy (dojíždění x internát)</a:t>
            </a:r>
          </a:p>
          <a:p>
            <a:r>
              <a:rPr lang="cs-CZ" dirty="0" smtClean="0"/>
              <a:t>Finanční náklady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866" y="5536276"/>
            <a:ext cx="695219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84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04900" y="349135"/>
            <a:ext cx="9980682" cy="723208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/>
            </a:r>
            <a:br>
              <a:rPr lang="cs-CZ" dirty="0" smtClean="0"/>
            </a:br>
            <a:r>
              <a:rPr lang="cs-CZ" sz="4900" b="1" dirty="0" smtClean="0">
                <a:solidFill>
                  <a:srgbClr val="FF0000"/>
                </a:solidFill>
              </a:rPr>
              <a:t>Jak </a:t>
            </a:r>
            <a:r>
              <a:rPr lang="cs-CZ" sz="4900" b="1" dirty="0" smtClean="0">
                <a:solidFill>
                  <a:srgbClr val="FF0000"/>
                </a:solidFill>
              </a:rPr>
              <a:t>je to </a:t>
            </a:r>
            <a:r>
              <a:rPr lang="cs-CZ" sz="4900" b="1" dirty="0" smtClean="0">
                <a:solidFill>
                  <a:srgbClr val="FF0000"/>
                </a:solidFill>
              </a:rPr>
              <a:t>s obory</a:t>
            </a:r>
            <a:r>
              <a:rPr lang="cs-CZ" sz="4900" b="1" dirty="0" smtClean="0">
                <a:solidFill>
                  <a:srgbClr val="FF0000"/>
                </a:solidFill>
              </a:rPr>
              <a:t>?</a:t>
            </a:r>
            <a:endParaRPr lang="cs-CZ" sz="49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3578" y="1336431"/>
            <a:ext cx="11315700" cy="52138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b="1" dirty="0" smtClean="0">
                <a:solidFill>
                  <a:srgbClr val="00B0F0"/>
                </a:solidFill>
              </a:rPr>
              <a:t>Studijní obory – čtyřleté (gymnázium – i víceleté, střední odborné vzdělání s maturitou)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dirty="0" smtClean="0"/>
              <a:t>Vždy se koná jednotná přijímací zkouška (JPZ) z českého jazyka a matematiky (</a:t>
            </a:r>
            <a:r>
              <a:rPr lang="cs-CZ" dirty="0" err="1" smtClean="0"/>
              <a:t>Cermat</a:t>
            </a:r>
            <a:r>
              <a:rPr lang="cs-CZ" dirty="0" smtClean="0"/>
              <a:t>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dirty="0" smtClean="0"/>
              <a:t>V kódu oboru vzdělávání – písmeno M nebo L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cs-CZ" dirty="0"/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b="1" dirty="0" smtClean="0">
                <a:solidFill>
                  <a:srgbClr val="00B0F0"/>
                </a:solidFill>
              </a:rPr>
              <a:t>Učební obory – tříleté a dvouleté učební obory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dirty="0" smtClean="0"/>
              <a:t>Tříleté učební obory mají v kódu oboru vzdělávání písmeno H, dvouleté učební obory písmeno E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dirty="0" smtClean="0"/>
              <a:t>Na některé obory už v letošním školním roce – školní přijímací zkouška z českého jazyka v matematiky (VOŠ, SOŠ, SOU ve Varnsdorfu – obory Elektrikář, Automechanik, Kadeřník, Masér)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dirty="0" smtClean="0"/>
              <a:t>Na některých SŠ a v některých oborech je možné ve 3. ročníku složit výuční zkoušku a pokračovat 4. rokem k maturitě. V případě, že student u maturity neuspěje, má potvrzení o dosaženém vzdělání – výuční list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dirty="0" smtClean="0"/>
              <a:t>Prostupnost oborů – možnost přestoupit v době studia na více/méně náročný obor stejného zaměření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cs-CZ" dirty="0"/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b="1" dirty="0" smtClean="0">
                <a:solidFill>
                  <a:srgbClr val="00B0F0"/>
                </a:solidFill>
              </a:rPr>
              <a:t>Konzervatoře, umělecké školy, sportovní školy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dirty="0" smtClean="0"/>
              <a:t>Konají se talentové zkoušky, nutno podat přihlášku do 30. listopadu </a:t>
            </a:r>
            <a:r>
              <a:rPr lang="cs-CZ" dirty="0" smtClean="0"/>
              <a:t>2024, </a:t>
            </a:r>
            <a:r>
              <a:rPr lang="cs-CZ" dirty="0" smtClean="0"/>
              <a:t>talentové zkoušky v průběhu </a:t>
            </a:r>
            <a:endParaRPr lang="cs-CZ" dirty="0" smtClean="0"/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/>
              <a:t> </a:t>
            </a:r>
            <a:r>
              <a:rPr lang="cs-CZ" dirty="0" smtClean="0"/>
              <a:t>   </a:t>
            </a:r>
            <a:r>
              <a:rPr lang="cs-CZ" dirty="0" smtClean="0"/>
              <a:t>5</a:t>
            </a:r>
            <a:r>
              <a:rPr lang="cs-CZ" dirty="0" smtClean="0"/>
              <a:t>. – 12. ledna </a:t>
            </a:r>
            <a:r>
              <a:rPr lang="cs-CZ" dirty="0" smtClean="0"/>
              <a:t>2025</a:t>
            </a:r>
            <a:endParaRPr lang="cs-CZ" dirty="0" smtClean="0"/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cs-CZ" dirty="0" smtClean="0"/>
              <a:t>Pokud se nekonají talentové zkoušky, často jsou tyto obory maturitní, takže se koná JPZ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866" y="5536276"/>
            <a:ext cx="695219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0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448887"/>
            <a:ext cx="9601196" cy="839586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Termíny podání přihlášek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5389" y="1479665"/>
            <a:ext cx="10974696" cy="497388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cs-CZ" sz="2400" b="1" dirty="0" smtClean="0">
                <a:solidFill>
                  <a:srgbClr val="FF0000"/>
                </a:solidFill>
              </a:rPr>
              <a:t>Termín </a:t>
            </a:r>
            <a:r>
              <a:rPr lang="cs-CZ" sz="2400" b="1" dirty="0" smtClean="0">
                <a:solidFill>
                  <a:srgbClr val="FF0000"/>
                </a:solidFill>
              </a:rPr>
              <a:t>podání přihlášky: do 20. února </a:t>
            </a:r>
            <a:r>
              <a:rPr lang="cs-CZ" sz="2400" b="1" dirty="0" smtClean="0">
                <a:solidFill>
                  <a:srgbClr val="FF0000"/>
                </a:solidFill>
              </a:rPr>
              <a:t>2025</a:t>
            </a:r>
            <a:endParaRPr lang="cs-CZ" sz="24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cs-CZ" sz="2400" b="1" dirty="0" smtClean="0">
                <a:solidFill>
                  <a:srgbClr val="FF0000"/>
                </a:solidFill>
              </a:rPr>
              <a:t>Důležitá www stránka: </a:t>
            </a:r>
            <a:r>
              <a:rPr lang="cs-CZ" sz="2400" b="1" dirty="0" smtClean="0">
                <a:solidFill>
                  <a:srgbClr val="FF0000"/>
                </a:solidFill>
                <a:hlinkClick r:id="rId2"/>
              </a:rPr>
              <a:t>https://www.prihlaskynastredni.cz/</a:t>
            </a:r>
            <a:endParaRPr lang="cs-CZ" sz="24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cs-CZ" sz="2400" b="1" dirty="0" smtClean="0">
                <a:solidFill>
                  <a:srgbClr val="FF0000"/>
                </a:solidFill>
              </a:rPr>
              <a:t>Přihláška se podává až na 3 střední školy / obory vzdělávání</a:t>
            </a:r>
          </a:p>
          <a:p>
            <a:pPr algn="just">
              <a:lnSpc>
                <a:spcPct val="100000"/>
              </a:lnSpc>
            </a:pPr>
            <a:r>
              <a:rPr lang="cs-CZ" sz="2400" b="1" dirty="0" smtClean="0">
                <a:solidFill>
                  <a:srgbClr val="FF0000"/>
                </a:solidFill>
              </a:rPr>
              <a:t>Velmi důležité je rozhodnout se při vyplnění přihlášky o pořadí těchto škol / oborů – </a:t>
            </a:r>
            <a:r>
              <a:rPr lang="cs-CZ" sz="2400" b="1" dirty="0" smtClean="0">
                <a:solidFill>
                  <a:srgbClr val="00B050"/>
                </a:solidFill>
              </a:rPr>
              <a:t>systém po proběhnutí přijímacího řízení bude rozhodovat na základě vašich priorit, splnění podmínek pro přijetí a naplněnosti školy. Proti tomuto rozhodnutí nebude možno podat odvolání proti nepřijetí. Je možné pouze vzít celou přihlášku zpět, ale dítě ztrácí možnost umístit se na střední škole v 1. kole a musí absolvovat přijímací řízení ve 2. kole nebo v dalších kolech.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299" y="5453149"/>
            <a:ext cx="695219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448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4484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Čím začít?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53915" y="1159611"/>
            <a:ext cx="11254153" cy="5381866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Definitivně se rozhodnout pro střední školy / obory vzdělávání</a:t>
            </a:r>
          </a:p>
          <a:p>
            <a:r>
              <a:rPr lang="cs-CZ" dirty="0" smtClean="0"/>
              <a:t>Zajistit si elektronickou identitu občana (rodič, zákonný zástupce) pro potřeby podání elektronické přihlášky</a:t>
            </a:r>
          </a:p>
          <a:p>
            <a:r>
              <a:rPr lang="cs-CZ" dirty="0" smtClean="0"/>
              <a:t>V případě nutnosti pomůže s jejím vyplněním základní škola</a:t>
            </a:r>
          </a:p>
          <a:p>
            <a:r>
              <a:rPr lang="cs-CZ" dirty="0" smtClean="0"/>
              <a:t>Zjistit nutnost lékařského doporučení pro zvolený obor (</a:t>
            </a:r>
            <a:r>
              <a:rPr lang="cs-CZ" dirty="0" smtClean="0">
                <a:hlinkClick r:id="rId2"/>
              </a:rPr>
              <a:t>https://www.atlasskolstvi.cz/ss1101-vyssi-odborna-skola-stredni-prumyslova-skola-a-stredni-odborna-skola-varnsdorf-prispevkova-organizace</a:t>
            </a:r>
            <a:r>
              <a:rPr lang="cs-CZ" dirty="0" smtClean="0"/>
              <a:t>)</a:t>
            </a:r>
          </a:p>
          <a:p>
            <a:r>
              <a:rPr lang="cs-CZ" dirty="0" smtClean="0"/>
              <a:t>Na adrese </a:t>
            </a:r>
            <a:r>
              <a:rPr lang="cs-CZ" dirty="0" smtClean="0">
                <a:hlinkClick r:id="rId3"/>
              </a:rPr>
              <a:t>www.prihlaskynastredni.cz</a:t>
            </a:r>
            <a:r>
              <a:rPr lang="cs-CZ" dirty="0" smtClean="0"/>
              <a:t> bude ke stažení formulář (od cca 10. ledna </a:t>
            </a:r>
            <a:r>
              <a:rPr lang="cs-CZ" dirty="0" smtClean="0"/>
              <a:t>2025) </a:t>
            </a:r>
            <a:r>
              <a:rPr lang="cs-CZ" dirty="0" smtClean="0"/>
              <a:t>pro lékařské doporučení – zajistit jeho potvrzení pediatrem (počítat s delší lhůtou) </a:t>
            </a:r>
          </a:p>
          <a:p>
            <a:r>
              <a:rPr lang="cs-CZ" dirty="0" smtClean="0"/>
              <a:t>Zajistit případné další přílohy podle uvážení žadatele a podle požadavků SŠ (Diplomy, umístění v soutěžích a olympiádách, po pololetním vysvědčení – hodnocení školy)</a:t>
            </a:r>
          </a:p>
          <a:p>
            <a:pPr algn="just"/>
            <a:r>
              <a:rPr lang="cs-CZ" dirty="0" smtClean="0"/>
              <a:t>Vyplnit přihlášku zvolenou formou a odeslat ji nejpozději do </a:t>
            </a:r>
            <a:r>
              <a:rPr lang="cs-CZ" b="1" dirty="0" smtClean="0">
                <a:solidFill>
                  <a:srgbClr val="FF0000"/>
                </a:solidFill>
              </a:rPr>
              <a:t>20. února </a:t>
            </a:r>
            <a:r>
              <a:rPr lang="cs-CZ" b="1" dirty="0" smtClean="0">
                <a:solidFill>
                  <a:srgbClr val="FF0000"/>
                </a:solidFill>
              </a:rPr>
              <a:t>2025 </a:t>
            </a:r>
            <a:r>
              <a:rPr lang="cs-CZ" b="1" dirty="0" smtClean="0"/>
              <a:t>(nejdříve 1. února </a:t>
            </a:r>
            <a:r>
              <a:rPr lang="cs-CZ" b="1" dirty="0" smtClean="0"/>
              <a:t>2025)</a:t>
            </a:r>
            <a:r>
              <a:rPr lang="cs-CZ" dirty="0" smtClean="0"/>
              <a:t>. </a:t>
            </a:r>
            <a:r>
              <a:rPr lang="cs-CZ" dirty="0" smtClean="0"/>
              <a:t>Pokud by nebyl termín dodržen, musí si uchazeč podat přihlášku na 2. kolo. Součástí přihlášky je čestné prohlášení zákonného zástupce, že nezletilý uchazeč byl seznámen a souhlasí s obsahem přihlášky.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665" y="454019"/>
            <a:ext cx="695219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7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Přijímací zkoušky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54727"/>
            <a:ext cx="10515600" cy="4722236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 smtClean="0">
                <a:solidFill>
                  <a:srgbClr val="00B050"/>
                </a:solidFill>
              </a:rPr>
              <a:t>T</a:t>
            </a:r>
            <a:r>
              <a:rPr lang="cs-CZ" b="1" dirty="0" smtClean="0">
                <a:solidFill>
                  <a:srgbClr val="00B050"/>
                </a:solidFill>
              </a:rPr>
              <a:t>alentové zkoušky</a:t>
            </a:r>
            <a:r>
              <a:rPr lang="cs-CZ" dirty="0" smtClean="0"/>
              <a:t>	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- </a:t>
            </a:r>
            <a:r>
              <a:rPr lang="cs-CZ" dirty="0" smtClean="0"/>
              <a:t>obory </a:t>
            </a:r>
            <a:r>
              <a:rPr lang="cs-CZ" dirty="0" smtClean="0"/>
              <a:t>vzdělání Umění a užité umění v </a:t>
            </a:r>
            <a:r>
              <a:rPr lang="cs-CZ" dirty="0" smtClean="0"/>
              <a:t>prac. dnech </a:t>
            </a:r>
            <a:r>
              <a:rPr lang="cs-CZ" dirty="0" smtClean="0"/>
              <a:t>od 2. do 15. ledna </a:t>
            </a:r>
            <a:r>
              <a:rPr lang="cs-CZ" dirty="0" smtClean="0"/>
              <a:t>2025 </a:t>
            </a:r>
            <a:r>
              <a:rPr lang="cs-CZ" dirty="0" smtClean="0"/>
              <a:t>(</a:t>
            </a:r>
            <a:r>
              <a:rPr lang="cs-CZ" dirty="0" smtClean="0"/>
              <a:t>zaslání výsledků </a:t>
            </a:r>
            <a:r>
              <a:rPr lang="cs-CZ" dirty="0" smtClean="0"/>
              <a:t>TZ do 15. února </a:t>
            </a:r>
            <a:r>
              <a:rPr lang="cs-CZ" dirty="0" smtClean="0"/>
              <a:t>2025 </a:t>
            </a:r>
            <a:r>
              <a:rPr lang="cs-CZ" dirty="0" smtClean="0"/>
              <a:t>– NENÍ TO </a:t>
            </a:r>
            <a:r>
              <a:rPr lang="cs-CZ" dirty="0" smtClean="0"/>
              <a:t>ROZHODNUTÍ </a:t>
            </a:r>
            <a:r>
              <a:rPr lang="cs-CZ" dirty="0" smtClean="0"/>
              <a:t>O PŘIJETÍ !!!) </a:t>
            </a:r>
            <a:endParaRPr lang="cs-CZ" dirty="0" smtClean="0"/>
          </a:p>
          <a:p>
            <a:r>
              <a:rPr lang="cs-CZ" b="1" dirty="0" smtClean="0">
                <a:solidFill>
                  <a:srgbClr val="00B050"/>
                </a:solidFill>
              </a:rPr>
              <a:t>Jednotné přijímací zkoušky</a:t>
            </a:r>
          </a:p>
          <a:p>
            <a:r>
              <a:rPr lang="cs-CZ" dirty="0" smtClean="0"/>
              <a:t>1</a:t>
            </a:r>
            <a:r>
              <a:rPr lang="cs-CZ" dirty="0" smtClean="0"/>
              <a:t>. kolo pro čtyřleté studium – </a:t>
            </a:r>
            <a:r>
              <a:rPr lang="cs-CZ" dirty="0" smtClean="0"/>
              <a:t>11. </a:t>
            </a:r>
            <a:r>
              <a:rPr lang="cs-CZ" dirty="0" smtClean="0"/>
              <a:t>a </a:t>
            </a:r>
            <a:r>
              <a:rPr lang="cs-CZ" dirty="0" smtClean="0"/>
              <a:t>14. </a:t>
            </a:r>
            <a:r>
              <a:rPr lang="cs-CZ" dirty="0" smtClean="0"/>
              <a:t>dubna </a:t>
            </a:r>
            <a:r>
              <a:rPr lang="cs-CZ" dirty="0" smtClean="0"/>
              <a:t>2025</a:t>
            </a:r>
            <a:endParaRPr lang="cs-CZ" dirty="0"/>
          </a:p>
          <a:p>
            <a:r>
              <a:rPr lang="cs-CZ" dirty="0" smtClean="0"/>
              <a:t>1</a:t>
            </a:r>
            <a:r>
              <a:rPr lang="cs-CZ" dirty="0" smtClean="0"/>
              <a:t>. kolo pro šestileté a osmileté studium – </a:t>
            </a:r>
            <a:r>
              <a:rPr lang="cs-CZ" dirty="0" smtClean="0"/>
              <a:t>15. </a:t>
            </a:r>
            <a:r>
              <a:rPr lang="cs-CZ" dirty="0" smtClean="0"/>
              <a:t>a </a:t>
            </a:r>
            <a:r>
              <a:rPr lang="cs-CZ" dirty="0" smtClean="0"/>
              <a:t>16. </a:t>
            </a:r>
            <a:r>
              <a:rPr lang="cs-CZ" dirty="0" smtClean="0"/>
              <a:t>dubna </a:t>
            </a:r>
            <a:r>
              <a:rPr lang="cs-CZ" dirty="0" smtClean="0"/>
              <a:t>2025</a:t>
            </a:r>
            <a:endParaRPr lang="cs-CZ" dirty="0"/>
          </a:p>
          <a:p>
            <a:r>
              <a:rPr lang="cs-CZ" b="1" dirty="0" smtClean="0">
                <a:solidFill>
                  <a:srgbClr val="00B0F0"/>
                </a:solidFill>
              </a:rPr>
              <a:t>Š</a:t>
            </a:r>
            <a:r>
              <a:rPr lang="cs-CZ" b="1" dirty="0" smtClean="0">
                <a:solidFill>
                  <a:srgbClr val="00B0F0"/>
                </a:solidFill>
              </a:rPr>
              <a:t>kolní </a:t>
            </a:r>
            <a:r>
              <a:rPr lang="cs-CZ" b="1" dirty="0" smtClean="0">
                <a:solidFill>
                  <a:srgbClr val="00B0F0"/>
                </a:solidFill>
              </a:rPr>
              <a:t>přijímací zkoušky  </a:t>
            </a:r>
            <a:endParaRPr lang="cs-CZ" dirty="0" smtClean="0"/>
          </a:p>
          <a:p>
            <a:r>
              <a:rPr lang="cs-CZ" dirty="0" smtClean="0"/>
              <a:t>v </a:t>
            </a:r>
            <a:r>
              <a:rPr lang="cs-CZ" dirty="0" smtClean="0"/>
              <a:t>pracovní dny od 15. března do 23. dubna </a:t>
            </a:r>
            <a:r>
              <a:rPr lang="cs-CZ" dirty="0" smtClean="0"/>
              <a:t>2025, </a:t>
            </a:r>
          </a:p>
          <a:p>
            <a:r>
              <a:rPr lang="cs-CZ" b="1" dirty="0" smtClean="0"/>
              <a:t>náhradní </a:t>
            </a:r>
            <a:r>
              <a:rPr lang="cs-CZ" b="1" dirty="0"/>
              <a:t>termín</a:t>
            </a:r>
            <a:r>
              <a:rPr lang="cs-CZ" dirty="0"/>
              <a:t> školní přijímací zkoušky a talentové zkoušky se koná v pracovních dnech v období </a:t>
            </a:r>
            <a:r>
              <a:rPr lang="cs-CZ" b="1" dirty="0"/>
              <a:t>od 24. dubna do 5. května</a:t>
            </a:r>
            <a:r>
              <a:rPr lang="cs-CZ" dirty="0"/>
              <a:t> tak, aby se konal v jiný den než jednotná přijímací zkouška.</a:t>
            </a:r>
            <a:endParaRPr lang="cs-CZ" dirty="0" smtClean="0"/>
          </a:p>
          <a:p>
            <a:r>
              <a:rPr lang="cs-CZ" b="1" dirty="0" smtClean="0">
                <a:solidFill>
                  <a:srgbClr val="FF0000"/>
                </a:solidFill>
              </a:rPr>
              <a:t>náhradní </a:t>
            </a:r>
            <a:r>
              <a:rPr lang="cs-CZ" b="1" dirty="0" smtClean="0">
                <a:solidFill>
                  <a:srgbClr val="FF0000"/>
                </a:solidFill>
              </a:rPr>
              <a:t>termín pro všechny obory – 29. a 30. dubna </a:t>
            </a:r>
            <a:r>
              <a:rPr lang="cs-CZ" b="1" dirty="0" smtClean="0">
                <a:solidFill>
                  <a:srgbClr val="FF0000"/>
                </a:solidFill>
              </a:rPr>
              <a:t>2025 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866" y="5536276"/>
            <a:ext cx="695219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7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Přijímací zkoušky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3238" y="1336432"/>
            <a:ext cx="11412416" cy="4809392"/>
          </a:xfrm>
        </p:spPr>
        <p:txBody>
          <a:bodyPr>
            <a:normAutofit fontScale="85000" lnSpcReduction="20000"/>
          </a:bodyPr>
          <a:lstStyle/>
          <a:p>
            <a:pPr algn="just"/>
            <a:endParaRPr lang="cs-CZ" dirty="0" smtClean="0"/>
          </a:p>
          <a:p>
            <a:pPr algn="just"/>
            <a:r>
              <a:rPr lang="cs-CZ" dirty="0"/>
              <a:t>K</a:t>
            </a:r>
            <a:r>
              <a:rPr lang="cs-CZ" dirty="0" smtClean="0"/>
              <a:t>aždý </a:t>
            </a:r>
            <a:r>
              <a:rPr lang="cs-CZ" dirty="0" smtClean="0"/>
              <a:t>uchazeč skládá dvě JPZ, i v případě, že se hlásí pouze na jeden maturitní obor vzdělávání. Počítají se výsledky lepšího pokusu. Ukrajinští žáci – zkouška z ČJ formou rozhovoru, M v ukrajinštině – nutno podat ŽÁDOST. </a:t>
            </a:r>
          </a:p>
          <a:p>
            <a:pPr algn="just"/>
            <a:r>
              <a:rPr lang="cs-CZ" dirty="0" smtClean="0"/>
              <a:t>Pokud uchazeč není přijat v 1. kole a postupuje do druhého kola, JPZ se již nekonají, počítají se výsledky z 1. kola. Z toho plyne, že není možné se ve 2. kole hlásit na maturitní obor vzdělávání v případě, že se na něj uchazeč nehlásil v 1. kole. </a:t>
            </a:r>
          </a:p>
          <a:p>
            <a:pPr algn="just"/>
            <a:r>
              <a:rPr lang="cs-CZ" dirty="0" smtClean="0"/>
              <a:t>Výsledky přijímacího řízení v 1. kole až po vykonání náhradního termínu přijímacích zkoušek.</a:t>
            </a:r>
          </a:p>
          <a:p>
            <a:pPr algn="just"/>
            <a:r>
              <a:rPr lang="cs-CZ" dirty="0" smtClean="0"/>
              <a:t>Jinak pro druhé kolo přijímacího řízení platí stejná pravidla jako pro kolo první – až 3 přihlášky na střední školu. V případných dalších kolech už se bude postupovat „postaru“ – není elektronická forma, neomezené množství přihlášek, o přijetí rozhoduje ředitel SŠ. </a:t>
            </a:r>
          </a:p>
          <a:p>
            <a:pPr algn="just"/>
            <a:r>
              <a:rPr lang="cs-CZ" dirty="0" smtClean="0"/>
              <a:t>Zápisové lístky ke studiu již základní škola nevydává. Přijetí uchazeče závisí na splnění kritérií k přijetí a naplněnosti daného oboru vzdělávání.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357" y="5611091"/>
            <a:ext cx="725103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4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Rozhodnutí o </a:t>
            </a:r>
            <a:r>
              <a:rPr lang="cs-CZ" b="1" dirty="0" smtClean="0">
                <a:solidFill>
                  <a:srgbClr val="FF0000"/>
                </a:solidFill>
              </a:rPr>
              <a:t>přijetí/nepřijetí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dirty="0" smtClean="0">
              <a:ea typeface="Calibri" panose="020F0502020204030204" pitchFamily="34" charset="0"/>
              <a:cs typeface="Calibri"/>
            </a:endParaRPr>
          </a:p>
          <a:p>
            <a:pPr marL="0" indent="0">
              <a:buNone/>
            </a:pPr>
            <a:endParaRPr lang="cs-CZ" dirty="0">
              <a:ea typeface="Calibri" panose="020F0502020204030204" pitchFamily="34" charset="0"/>
              <a:cs typeface="Calibri"/>
            </a:endParaRPr>
          </a:p>
          <a:p>
            <a:pPr marL="0" indent="0" algn="ctr">
              <a:buNone/>
            </a:pPr>
            <a:r>
              <a:rPr lang="cs-CZ" dirty="0" smtClean="0">
                <a:ea typeface="Calibri" panose="020F0502020204030204" pitchFamily="34" charset="0"/>
                <a:cs typeface="Calibri"/>
              </a:rPr>
              <a:t>Zveřejnění výsledků přijímacího řízení na veřejně přístupném místě ve škole a zároveň v informačním systému </a:t>
            </a:r>
          </a:p>
          <a:p>
            <a:pPr marL="0" indent="0" algn="ctr">
              <a:buNone/>
            </a:pPr>
            <a:r>
              <a:rPr lang="cs-CZ" b="1" dirty="0" smtClean="0">
                <a:ea typeface="Calibri" panose="020F0502020204030204" pitchFamily="34" charset="0"/>
                <a:cs typeface="Calibri"/>
              </a:rPr>
              <a:t>15. </a:t>
            </a:r>
            <a:r>
              <a:rPr lang="cs-CZ" b="1" dirty="0">
                <a:ea typeface="Calibri" panose="020F0502020204030204" pitchFamily="34" charset="0"/>
                <a:cs typeface="Calibri"/>
              </a:rPr>
              <a:t>k</a:t>
            </a:r>
            <a:r>
              <a:rPr lang="cs-CZ" b="1" dirty="0" smtClean="0">
                <a:ea typeface="Calibri" panose="020F0502020204030204" pitchFamily="34" charset="0"/>
                <a:cs typeface="Calibri"/>
              </a:rPr>
              <a:t>větna </a:t>
            </a:r>
            <a:r>
              <a:rPr lang="cs-CZ" b="1" dirty="0" smtClean="0">
                <a:ea typeface="Calibri" panose="020F0502020204030204" pitchFamily="34" charset="0"/>
                <a:cs typeface="Calibri"/>
              </a:rPr>
              <a:t>2025</a:t>
            </a:r>
            <a:endParaRPr lang="cs-CZ" b="1" dirty="0" smtClean="0">
              <a:ea typeface="Calibri" panose="020F0502020204030204" pitchFamily="34" charset="0"/>
              <a:cs typeface="Calibri"/>
            </a:endParaRPr>
          </a:p>
          <a:p>
            <a:pPr marL="0" indent="0" algn="ctr">
              <a:buNone/>
            </a:pPr>
            <a:r>
              <a:rPr lang="cs-CZ" dirty="0" smtClean="0">
                <a:ea typeface="Calibri" panose="020F0502020204030204" pitchFamily="34" charset="0"/>
                <a:cs typeface="Calibri"/>
              </a:rPr>
              <a:t>Tím se rozhodnutí považují za oznámená. Rozhodnutí o přijetí nebo nepřijetí se v písemné formě nevyhotovují a nezasílají se.</a:t>
            </a:r>
            <a:endParaRPr lang="cs-CZ" dirty="0">
              <a:ea typeface="Calibri" panose="020F0502020204030204" pitchFamily="34" charset="0"/>
              <a:cs typeface="Calibri"/>
            </a:endParaRPr>
          </a:p>
          <a:p>
            <a:pPr marL="0" indent="0">
              <a:buNone/>
            </a:pPr>
            <a:endParaRPr lang="cs-CZ" dirty="0" smtClean="0">
              <a:latin typeface="Calibri"/>
              <a:ea typeface="Calibri" panose="020F0502020204030204" pitchFamily="34" charset="0"/>
              <a:cs typeface="Calibri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866" y="5536276"/>
            <a:ext cx="695219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352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04900" y="565265"/>
            <a:ext cx="9980682" cy="839586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Druhé kolo přijímacího řízení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20040" lvl="0" indent="-320040">
              <a:spcBef>
                <a:spcPts val="300"/>
              </a:spcBef>
              <a:spcAft>
                <a:spcPts val="15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cs-CZ" b="1" dirty="0">
                <a:latin typeface="Calibri"/>
                <a:ea typeface="Calibri" panose="020F0502020204030204" pitchFamily="34" charset="0"/>
                <a:cs typeface="Times New Roman"/>
              </a:rPr>
              <a:t>Stejně jako kolo první je stanoveno jednotně včetně termínů a počtu přihlášek.</a:t>
            </a:r>
            <a:endParaRPr lang="cs-CZ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320040" lvl="0" indent="-320040">
              <a:spcBef>
                <a:spcPts val="300"/>
              </a:spcBef>
              <a:spcAft>
                <a:spcPts val="15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cs-CZ" dirty="0">
                <a:latin typeface="Calibri"/>
                <a:ea typeface="Calibri" panose="020F0502020204030204" pitchFamily="34" charset="0"/>
                <a:cs typeface="Times New Roman"/>
              </a:rPr>
              <a:t>Přihlášku může podat uchazeč, který nebyl přijat v prvním kole do žádného oboru vzdělání nebo se vzdal </a:t>
            </a:r>
            <a:r>
              <a:rPr lang="cs-CZ" dirty="0" smtClean="0">
                <a:latin typeface="Calibri"/>
                <a:ea typeface="Calibri" panose="020F0502020204030204" pitchFamily="34" charset="0"/>
                <a:cs typeface="Times New Roman"/>
              </a:rPr>
              <a:t>přijetí. Opět může do přihlášky uvést až 3 obory vzdělávání.</a:t>
            </a:r>
            <a:endParaRPr lang="cs-CZ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320040" indent="-320040">
              <a:spcBef>
                <a:spcPts val="300"/>
              </a:spcBef>
              <a:spcAft>
                <a:spcPts val="15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cs-CZ" dirty="0">
                <a:latin typeface="Calibri"/>
                <a:ea typeface="Calibri" panose="020F0502020204030204" pitchFamily="34" charset="0"/>
                <a:cs typeface="Times New Roman"/>
              </a:rPr>
              <a:t>Ředitel školy jej  může vyhlásit</a:t>
            </a:r>
            <a:r>
              <a:rPr lang="cs-CZ" b="1" dirty="0">
                <a:latin typeface="Calibri"/>
                <a:ea typeface="Calibri" panose="020F0502020204030204" pitchFamily="34" charset="0"/>
                <a:cs typeface="Times New Roman"/>
              </a:rPr>
              <a:t> </a:t>
            </a:r>
            <a:r>
              <a:rPr lang="cs-CZ" dirty="0">
                <a:latin typeface="Calibri"/>
                <a:ea typeface="Calibri" panose="020F0502020204030204" pitchFamily="34" charset="0"/>
                <a:cs typeface="Times New Roman"/>
              </a:rPr>
              <a:t>do</a:t>
            </a:r>
            <a:r>
              <a:rPr lang="cs-CZ" b="1" dirty="0">
                <a:latin typeface="Calibri"/>
                <a:ea typeface="Calibri" panose="020F0502020204030204" pitchFamily="34" charset="0"/>
                <a:cs typeface="Times New Roman"/>
              </a:rPr>
              <a:t> 18. </a:t>
            </a:r>
            <a:r>
              <a:rPr lang="cs-CZ" b="1" dirty="0" smtClean="0">
                <a:latin typeface="Calibri"/>
                <a:ea typeface="Calibri" panose="020F0502020204030204" pitchFamily="34" charset="0"/>
                <a:cs typeface="Times New Roman"/>
              </a:rPr>
              <a:t>května</a:t>
            </a:r>
            <a:r>
              <a:rPr lang="cs-CZ" dirty="0" smtClean="0">
                <a:latin typeface="Calibri"/>
                <a:ea typeface="Calibri" panose="020F0502020204030204" pitchFamily="34" charset="0"/>
                <a:cs typeface="Times New Roman"/>
              </a:rPr>
              <a:t>.</a:t>
            </a:r>
            <a:r>
              <a:rPr lang="cs-CZ" dirty="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cs-CZ" dirty="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0040" lvl="0" indent="-320040">
              <a:spcBef>
                <a:spcPts val="300"/>
              </a:spcBef>
              <a:spcAft>
                <a:spcPts val="15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cs-CZ" dirty="0">
                <a:latin typeface="Calibri"/>
                <a:ea typeface="Calibri" panose="020F0502020204030204" pitchFamily="34" charset="0"/>
                <a:cs typeface="Times New Roman"/>
              </a:rPr>
              <a:t>Termín pro podání přihlášky je </a:t>
            </a:r>
            <a:r>
              <a:rPr lang="cs-CZ" b="1" dirty="0">
                <a:latin typeface="Calibri"/>
                <a:ea typeface="Calibri" panose="020F0502020204030204" pitchFamily="34" charset="0"/>
                <a:cs typeface="Times New Roman"/>
              </a:rPr>
              <a:t>24. května.</a:t>
            </a:r>
            <a:endParaRPr lang="cs-CZ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320040" indent="-320040">
              <a:spcBef>
                <a:spcPts val="300"/>
              </a:spcBef>
              <a:spcAft>
                <a:spcPts val="15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cs-CZ" dirty="0">
                <a:latin typeface="Calibri"/>
                <a:ea typeface="Calibri" panose="020F0502020204030204" pitchFamily="34" charset="0"/>
                <a:cs typeface="Times New Roman"/>
              </a:rPr>
              <a:t>Řádný termín školní přijímací zkoušky a talentové zkoušky se koná v </a:t>
            </a:r>
            <a:r>
              <a:rPr lang="cs-CZ" b="1" dirty="0">
                <a:latin typeface="Calibri"/>
                <a:ea typeface="Calibri" panose="020F0502020204030204" pitchFamily="34" charset="0"/>
                <a:cs typeface="Times New Roman"/>
              </a:rPr>
              <a:t>pracovních dnech </a:t>
            </a:r>
            <a:br>
              <a:rPr lang="cs-CZ" b="1" dirty="0">
                <a:latin typeface="Calibri"/>
                <a:ea typeface="Calibri" panose="020F0502020204030204" pitchFamily="34" charset="0"/>
                <a:cs typeface="Times New Roman"/>
              </a:rPr>
            </a:br>
            <a:r>
              <a:rPr lang="cs-CZ" b="1" dirty="0">
                <a:latin typeface="Calibri"/>
                <a:ea typeface="Calibri" panose="020F0502020204030204" pitchFamily="34" charset="0"/>
                <a:cs typeface="Times New Roman"/>
              </a:rPr>
              <a:t>od 8. do 12. června. Stanoví se jeden řádný termín školní zkoušky, náhradní termín se nekoná.</a:t>
            </a:r>
            <a:endParaRPr lang="cs-CZ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320040" lvl="0" indent="-320040">
              <a:spcBef>
                <a:spcPts val="300"/>
              </a:spcBef>
              <a:spcAft>
                <a:spcPts val="15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cs-CZ" dirty="0">
                <a:latin typeface="Calibri"/>
                <a:ea typeface="Calibri" panose="020F0502020204030204" pitchFamily="34" charset="0"/>
                <a:cs typeface="Times New Roman"/>
              </a:rPr>
              <a:t>Centrum zpřístupní škole výsledky jednotné zkoušky v elektronickém systému</a:t>
            </a:r>
            <a:r>
              <a:rPr lang="cs-CZ" b="1" dirty="0">
                <a:latin typeface="Calibri"/>
                <a:ea typeface="Calibri" panose="020F0502020204030204" pitchFamily="34" charset="0"/>
                <a:cs typeface="Times New Roman"/>
              </a:rPr>
              <a:t> 13. června.</a:t>
            </a:r>
            <a:endParaRPr lang="cs-CZ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0" indent="0" algn="ctr">
              <a:buNone/>
            </a:pP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866" y="5536276"/>
            <a:ext cx="695219" cy="77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4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Zdroje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1400" dirty="0" smtClean="0"/>
              <a:t>MŠMT: https://msmt.gov.cz/file/63238/</a:t>
            </a:r>
          </a:p>
          <a:p>
            <a:pPr marL="0" indent="0">
              <a:buNone/>
            </a:pPr>
            <a:r>
              <a:rPr lang="cs-CZ" sz="1400" dirty="0" smtClean="0"/>
              <a:t>Prezentaci zpracovala</a:t>
            </a:r>
            <a:r>
              <a:rPr lang="cs-CZ" sz="1400" dirty="0" smtClean="0"/>
              <a:t>: Mgr. Hana Reitzová, DiS</a:t>
            </a:r>
            <a:r>
              <a:rPr lang="cs-CZ" sz="1400" dirty="0" smtClean="0"/>
              <a:t>., </a:t>
            </a:r>
          </a:p>
          <a:p>
            <a:pPr marL="0" indent="0">
              <a:buNone/>
            </a:pPr>
            <a:r>
              <a:rPr lang="cs-CZ" sz="1400" dirty="0" smtClean="0"/>
              <a:t>Údaje upravila:</a:t>
            </a:r>
            <a:r>
              <a:rPr lang="cs-CZ" sz="1400" dirty="0" smtClean="0"/>
              <a:t> Mgr. Miroslava Kubešová, pí Šárka Kontárová</a:t>
            </a:r>
            <a:endParaRPr lang="cs-CZ" sz="1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7571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4873beb7-5857-4685-be1f-d57550cc96cc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908</Words>
  <Application>Microsoft Office PowerPoint</Application>
  <PresentationFormat>Širokoúhlá obrazovka</PresentationFormat>
  <Paragraphs>85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Euphemia</vt:lpstr>
      <vt:lpstr>Symbol</vt:lpstr>
      <vt:lpstr>Times New Roman</vt:lpstr>
      <vt:lpstr>Motiv Office</vt:lpstr>
      <vt:lpstr>Krok za krokem přijímacím řízením na střední školy</vt:lpstr>
      <vt:lpstr>Na koho se můžete obrátit o pomoc</vt:lpstr>
      <vt:lpstr>Co mít na zřeteli  při rozhodování o dalším směřování</vt:lpstr>
      <vt:lpstr> Jak je to s obory?</vt:lpstr>
      <vt:lpstr>Termíny podání přihlášek</vt:lpstr>
      <vt:lpstr>Čím začít?</vt:lpstr>
      <vt:lpstr>Přijímací zkoušky</vt:lpstr>
      <vt:lpstr>Přijímací zkoušky</vt:lpstr>
      <vt:lpstr>Rozhodnutí o přijetí/nepřijetí</vt:lpstr>
      <vt:lpstr>Druhé kolo přijímacího řízení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2024-01-02T02:47:52Z</dcterms:created>
  <dcterms:modified xsi:type="dcterms:W3CDTF">2024-09-12T11:10:53Z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