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9" r:id="rId6"/>
    <p:sldId id="270" r:id="rId7"/>
    <p:sldId id="271" r:id="rId8"/>
    <p:sldId id="272" r:id="rId9"/>
    <p:sldId id="274" r:id="rId10"/>
    <p:sldId id="275" r:id="rId11"/>
    <p:sldId id="277" r:id="rId12"/>
    <p:sldId id="276" r:id="rId13"/>
    <p:sldId id="273" r:id="rId14"/>
    <p:sldId id="278" r:id="rId15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389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8" d="100"/>
          <a:sy n="68" d="100"/>
        </p:scale>
        <p:origin x="280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7F69F536-D7CD-4F8A-A0A4-CDD642847898}" type="datetime1">
              <a:rPr lang="cs-CZ" smtClean="0"/>
              <a:t>02.01.2024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06834459-7356-44BF-850D-8B30C4FB3B6B}" type="slidenum">
              <a:rPr lang="cs-CZ" smtClean="0"/>
              <a:pPr algn="r" rtl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00045748-579B-4EFC-AA9E-C7A9A1810BDD}" type="datetime1">
              <a:rPr lang="cs-CZ" smtClean="0"/>
              <a:pPr/>
              <a:t>02.01.2024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0A3C37BE-C303-496D-B5CD-85F2937540F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5541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cs-CZ" smtClean="0"/>
              <a:t>Kliknutím můžete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17AC80E-4F33-49B8-96A1-28F8ECB3836E}" type="datetime1">
              <a:rPr lang="cs-CZ" smtClean="0"/>
              <a:pPr/>
              <a:t>02.01.2024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cs-CZ" smtClean="0"/>
              <a:t>‹#›</a:t>
            </a:fld>
            <a:endParaRPr lang="cs-CZ" dirty="0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04900" y="1600200"/>
            <a:ext cx="3396996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E8FCEB6-C909-477C-8514-E6887E5FB50F}" type="datetime1">
              <a:rPr lang="cs-CZ" smtClean="0"/>
              <a:pPr/>
              <a:t>02.01.2024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C124AEF-DB71-4AD3-A5A8-855C1082C53C}" type="datetime1">
              <a:rPr lang="cs-CZ" smtClean="0"/>
              <a:pPr/>
              <a:t>02.01.2024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1104900" y="365125"/>
            <a:ext cx="8098896" cy="5811838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FB08B4D-0BB8-42B8-9C30-99FE75163845}" type="datetime1">
              <a:rPr lang="cs-CZ" smtClean="0"/>
              <a:pPr/>
              <a:t>02.01.2024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cs-CZ" smtClean="0"/>
              <a:t>‹#›</a:t>
            </a:fld>
            <a:endParaRPr lang="cs-CZ" dirty="0"/>
          </a:p>
        </p:txBody>
      </p:sp>
      <p:grpSp>
        <p:nvGrpSpPr>
          <p:cNvPr id="7" name="Skupina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Přímá spojnice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0E4F371-173D-4253-9FF1-D29D037F6AA8}" type="datetime1">
              <a:rPr lang="cs-CZ" smtClean="0"/>
              <a:pPr/>
              <a:t>02.01.2024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s obráz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Přímá spojnice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Skupina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Přímá spojnice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Obdélník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104900" y="4511784"/>
            <a:ext cx="5734050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Zástupný symbol obrázku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9" name="Pokyny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r>
              <a:rPr lang="cs-CZ" sz="1200" b="1" i="1" dirty="0" smtClean="0">
                <a:latin typeface="Arial" pitchFamily="34" charset="0"/>
                <a:cs typeface="Arial" pitchFamily="34" charset="0"/>
              </a:rPr>
              <a:t>POZNÁMKA:</a:t>
            </a:r>
          </a:p>
          <a:p>
            <a:pPr rtl="0"/>
            <a:r>
              <a:rPr lang="cs-CZ" sz="1200" i="1" dirty="0" smtClean="0">
                <a:latin typeface="Arial" pitchFamily="34" charset="0"/>
                <a:cs typeface="Arial" pitchFamily="34" charset="0"/>
              </a:rPr>
              <a:t>Pokud chcete změnit obrázek na tomto snímku, vyberte tento obrázek a odstraňte ho. Pak klikněte na ikonu Obrázky v zástupném symbolu a vložte vlastní obrázek.</a:t>
            </a:r>
            <a:endParaRPr lang="cs-CZ" sz="12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Skupina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Přímá spojnice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Přímá spojnice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Obdélník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/>
            </a:p>
          </p:txBody>
        </p:sp>
        <p:grpSp>
          <p:nvGrpSpPr>
            <p:cNvPr id="11" name="Skupina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Přímá spojnice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Přímá spojnice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rtlCol="0" anchor="ctr">
            <a:normAutofit/>
          </a:bodyPr>
          <a:lstStyle>
            <a:lvl1pPr algn="l" rtl="0">
              <a:defRPr sz="44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104899" y="4655956"/>
            <a:ext cx="10071099" cy="50975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A0BA094-9792-4EE7-9531-C52506EF5896}" type="datetime1">
              <a:rPr lang="cs-CZ" smtClean="0"/>
              <a:pPr/>
              <a:t>02.01.2024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cs-CZ" smtClean="0"/>
              <a:t>‹#›</a:t>
            </a:fld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1104900" y="1600200"/>
            <a:ext cx="4914900" cy="4571999"/>
          </a:xfrm>
        </p:spPr>
        <p:txBody>
          <a:bodyPr rtlCol="0"/>
          <a:lstStyle>
            <a:lvl1pPr rtl="0">
              <a:defRPr/>
            </a:lvl1pPr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172200" y="1600200"/>
            <a:ext cx="4914900" cy="4571999"/>
          </a:xfrm>
        </p:spPr>
        <p:txBody>
          <a:bodyPr rtlCol="0"/>
          <a:lstStyle>
            <a:lvl1pPr rtl="0">
              <a:defRPr/>
            </a:lvl1pPr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</a:lstStyle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58C8C2F-3EA4-4CEB-B3F9-AC7416FB37B8}" type="datetime1">
              <a:rPr lang="cs-CZ" smtClean="0"/>
              <a:pPr/>
              <a:t>02.01.2024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10490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1104900" y="2424112"/>
            <a:ext cx="4919472" cy="3748088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6611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6166110" y="2424112"/>
            <a:ext cx="4919472" cy="3748088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3D7D809-6C93-4784-91D4-99174E39510A}" type="datetime1">
              <a:rPr lang="cs-CZ" smtClean="0"/>
              <a:pPr/>
              <a:t>02.01.2024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C53E268-DA71-4AF5-895D-EEC063F0AE55}" type="datetime1">
              <a:rPr lang="cs-CZ" smtClean="0"/>
              <a:pPr/>
              <a:t>02.01.2024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9123BC6-6CE3-497B-8934-FF689E7ECD93}" type="datetime1">
              <a:rPr lang="cs-CZ" smtClean="0"/>
              <a:pPr/>
              <a:t>02.01.2024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641848" y="1600199"/>
            <a:ext cx="5445252" cy="4572001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6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04900" y="1600200"/>
            <a:ext cx="4384548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F47B0D5-F90E-44F1-9E11-BFDEA8D40087}" type="datetime1">
              <a:rPr lang="cs-CZ" smtClean="0"/>
              <a:pPr/>
              <a:t>02.01.2024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pPr rtl="0"/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</a:p>
          <a:p>
            <a:pPr lvl="5" rtl="0"/>
            <a:r>
              <a:rPr lang="cs-CZ" dirty="0" smtClean="0"/>
              <a:t>Šestá úroveň</a:t>
            </a:r>
          </a:p>
          <a:p>
            <a:pPr lvl="6" rtl="0"/>
            <a:r>
              <a:rPr lang="cs-CZ" dirty="0" smtClean="0"/>
              <a:t>Sedmá úroveň</a:t>
            </a:r>
          </a:p>
          <a:p>
            <a:pPr lvl="7" rtl="0"/>
            <a:r>
              <a:rPr lang="cs-CZ" dirty="0" smtClean="0"/>
              <a:t>Osmá úroveň</a:t>
            </a:r>
          </a:p>
          <a:p>
            <a:pPr lvl="8" rtl="0"/>
            <a:r>
              <a:rPr lang="cs-CZ" dirty="0" smtClean="0"/>
              <a:t>Devátá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83F999F9-9AD6-42E4-9E11-47FF0B058EAB}" type="datetime1">
              <a:rPr lang="cs-CZ" smtClean="0"/>
              <a:pPr/>
              <a:t>02.01.2024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rtl="0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15" name="Skupina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Přímá spojnice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absolvent.cz/" TargetMode="External"/><Relationship Id="rId2" Type="http://schemas.openxmlformats.org/officeDocument/2006/relationships/hyperlink" Target="http://www.atlasskolstvi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ihlaskynastredni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hlaskynastredni.cz/" TargetMode="External"/><Relationship Id="rId2" Type="http://schemas.openxmlformats.org/officeDocument/2006/relationships/hyperlink" Target="https://www.atlasskolstvi.cz/ss1101-vyssi-odborna-skola-stredni-prumyslova-skola-a-stredni-odborna-skola-varnsdorf-prispevkova-organizac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rtlCol="0" anchor="ctr">
            <a:normAutofit/>
          </a:bodyPr>
          <a:lstStyle/>
          <a:p>
            <a:pPr algn="ctr" rtl="0"/>
            <a:r>
              <a:rPr lang="cs-CZ" dirty="0" smtClean="0"/>
              <a:t>Krok za krokem přijímacím řízením na střední školy</a:t>
            </a: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algn="ctr" rtl="0"/>
            <a:r>
              <a:rPr lang="cs-CZ" dirty="0" smtClean="0"/>
              <a:t>Školní rok 2023 - 2024</a:t>
            </a:r>
            <a:endParaRPr lang="cs-CZ" dirty="0"/>
          </a:p>
        </p:txBody>
      </p:sp>
      <p:pic>
        <p:nvPicPr>
          <p:cNvPr id="4" name="Zástupný symbol obrázku 3" descr="Otevřená kniha na stole, rozostřené police knih v pozadí" title="Ukázkový obrázek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04900" y="0"/>
            <a:ext cx="9980682" cy="1096962"/>
          </a:xfrm>
        </p:spPr>
        <p:txBody>
          <a:bodyPr/>
          <a:lstStyle/>
          <a:p>
            <a:pPr algn="ctr"/>
            <a:r>
              <a:rPr lang="cs-CZ" dirty="0" smtClean="0"/>
              <a:t>Druhé kolo přijímacího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0040" lvl="0" indent="-320040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b="1" dirty="0">
                <a:latin typeface="Calibri"/>
                <a:ea typeface="Calibri" panose="020F0502020204030204" pitchFamily="34" charset="0"/>
                <a:cs typeface="Times New Roman"/>
              </a:rPr>
              <a:t>Stejně jako kolo první je stanoveno jednotně včetně termínů a počtu přihlášek.</a:t>
            </a:r>
            <a:endParaRPr lang="cs-CZ" dirty="0"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320040" lvl="0" indent="-320040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dirty="0">
                <a:latin typeface="Calibri"/>
                <a:ea typeface="Calibri" panose="020F0502020204030204" pitchFamily="34" charset="0"/>
                <a:cs typeface="Times New Roman"/>
              </a:rPr>
              <a:t>Přihlášku může podat uchazeč, který nebyl přijat v prvním kole do žádného oboru vzdělání nebo se vzdal </a:t>
            </a:r>
            <a:r>
              <a:rPr lang="cs-CZ" dirty="0" smtClean="0">
                <a:latin typeface="Calibri"/>
                <a:ea typeface="Calibri" panose="020F0502020204030204" pitchFamily="34" charset="0"/>
                <a:cs typeface="Times New Roman"/>
              </a:rPr>
              <a:t>přijetí. Opět může do přihlášky uvést až 3 obory vzdělávání.</a:t>
            </a:r>
            <a:endParaRPr lang="cs-CZ" dirty="0"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320040" indent="-320040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dirty="0">
                <a:latin typeface="Calibri"/>
                <a:ea typeface="Calibri" panose="020F0502020204030204" pitchFamily="34" charset="0"/>
                <a:cs typeface="Times New Roman"/>
              </a:rPr>
              <a:t>Ředitel školy jej  může vyhlásit</a:t>
            </a:r>
            <a:r>
              <a:rPr lang="cs-CZ" b="1" dirty="0">
                <a:latin typeface="Calibri"/>
                <a:ea typeface="Calibri" panose="020F0502020204030204" pitchFamily="34" charset="0"/>
                <a:cs typeface="Times New Roman"/>
              </a:rPr>
              <a:t> </a:t>
            </a:r>
            <a:r>
              <a:rPr lang="cs-CZ" dirty="0">
                <a:latin typeface="Calibri"/>
                <a:ea typeface="Calibri" panose="020F0502020204030204" pitchFamily="34" charset="0"/>
                <a:cs typeface="Times New Roman"/>
              </a:rPr>
              <a:t>do</a:t>
            </a:r>
            <a:r>
              <a:rPr lang="cs-CZ" b="1" dirty="0">
                <a:latin typeface="Calibri"/>
                <a:ea typeface="Calibri" panose="020F0502020204030204" pitchFamily="34" charset="0"/>
                <a:cs typeface="Times New Roman"/>
              </a:rPr>
              <a:t> 18. </a:t>
            </a:r>
            <a:r>
              <a:rPr lang="cs-CZ" b="1" dirty="0" smtClean="0">
                <a:latin typeface="Calibri"/>
                <a:ea typeface="Calibri" panose="020F0502020204030204" pitchFamily="34" charset="0"/>
                <a:cs typeface="Times New Roman"/>
              </a:rPr>
              <a:t>května</a:t>
            </a:r>
            <a:r>
              <a:rPr lang="cs-CZ" dirty="0" smtClean="0">
                <a:latin typeface="Calibri"/>
                <a:ea typeface="Calibri" panose="020F0502020204030204" pitchFamily="34" charset="0"/>
                <a:cs typeface="Times New Roman"/>
              </a:rPr>
              <a:t>.</a:t>
            </a:r>
            <a:r>
              <a:rPr lang="cs-CZ" dirty="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cs-CZ" dirty="0"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0040" lvl="0" indent="-320040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dirty="0">
                <a:latin typeface="Calibri"/>
                <a:ea typeface="Calibri" panose="020F0502020204030204" pitchFamily="34" charset="0"/>
                <a:cs typeface="Times New Roman"/>
              </a:rPr>
              <a:t>Termín pro podání přihlášky je </a:t>
            </a:r>
            <a:r>
              <a:rPr lang="cs-CZ" b="1" dirty="0">
                <a:latin typeface="Calibri"/>
                <a:ea typeface="Calibri" panose="020F0502020204030204" pitchFamily="34" charset="0"/>
                <a:cs typeface="Times New Roman"/>
              </a:rPr>
              <a:t>24. května.</a:t>
            </a:r>
            <a:endParaRPr lang="cs-CZ" dirty="0"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320040" indent="-320040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dirty="0">
                <a:latin typeface="Calibri"/>
                <a:ea typeface="Calibri" panose="020F0502020204030204" pitchFamily="34" charset="0"/>
                <a:cs typeface="Times New Roman"/>
              </a:rPr>
              <a:t>Řádný termín školní přijímací zkoušky a talentové zkoušky se koná v </a:t>
            </a:r>
            <a:r>
              <a:rPr lang="cs-CZ" b="1" dirty="0">
                <a:latin typeface="Calibri"/>
                <a:ea typeface="Calibri" panose="020F0502020204030204" pitchFamily="34" charset="0"/>
                <a:cs typeface="Times New Roman"/>
              </a:rPr>
              <a:t>pracovních dnech </a:t>
            </a:r>
            <a:br>
              <a:rPr lang="cs-CZ" b="1" dirty="0">
                <a:latin typeface="Calibri"/>
                <a:ea typeface="Calibri" panose="020F0502020204030204" pitchFamily="34" charset="0"/>
                <a:cs typeface="Times New Roman"/>
              </a:rPr>
            </a:br>
            <a:r>
              <a:rPr lang="cs-CZ" b="1" dirty="0">
                <a:latin typeface="Calibri"/>
                <a:ea typeface="Calibri" panose="020F0502020204030204" pitchFamily="34" charset="0"/>
                <a:cs typeface="Times New Roman"/>
              </a:rPr>
              <a:t>od 8. do 12. června. Stanoví se jeden řádný termín školní zkoušky, náhradní termín se nekoná.</a:t>
            </a:r>
            <a:endParaRPr lang="cs-CZ" dirty="0"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320040" lvl="0" indent="-320040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dirty="0">
                <a:latin typeface="Calibri"/>
                <a:ea typeface="Calibri" panose="020F0502020204030204" pitchFamily="34" charset="0"/>
                <a:cs typeface="Times New Roman"/>
              </a:rPr>
              <a:t>Centrum zpřístupní škole výsledky jednotné zkoušky v elektronickém systému</a:t>
            </a:r>
            <a:r>
              <a:rPr lang="cs-CZ" b="1" dirty="0">
                <a:latin typeface="Calibri"/>
                <a:ea typeface="Calibri" panose="020F0502020204030204" pitchFamily="34" charset="0"/>
                <a:cs typeface="Times New Roman"/>
              </a:rPr>
              <a:t> 13. června.</a:t>
            </a:r>
            <a:endParaRPr lang="cs-CZ" dirty="0"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0" indent="0" algn="ctr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70945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 je to !!!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dirty="0" smtClean="0"/>
              <a:t>Pak už si jen užít prázdniny a připravit se na další etapu.</a:t>
            </a:r>
          </a:p>
          <a:p>
            <a:endParaRPr lang="cs-CZ" dirty="0" smtClean="0"/>
          </a:p>
          <a:p>
            <a:pPr marL="0" indent="0" algn="ctr">
              <a:lnSpc>
                <a:spcPct val="170000"/>
              </a:lnSpc>
              <a:buNone/>
            </a:pPr>
            <a:r>
              <a:rPr lang="cs-CZ" sz="4000" dirty="0" smtClean="0"/>
              <a:t>Děkuji za pozornost a v případě jakýchkoliv dotazů jsem vám plně k dispozici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1400" dirty="0" smtClean="0"/>
              <a:t>Zpracovala: Mgr. Hana </a:t>
            </a:r>
            <a:r>
              <a:rPr lang="cs-CZ" sz="1400" dirty="0" err="1" smtClean="0"/>
              <a:t>Reitzová</a:t>
            </a:r>
            <a:r>
              <a:rPr lang="cs-CZ" sz="1400" dirty="0" smtClean="0"/>
              <a:t>, </a:t>
            </a:r>
            <a:r>
              <a:rPr lang="cs-CZ" sz="1400" dirty="0" err="1" smtClean="0"/>
              <a:t>DiS</a:t>
            </a:r>
            <a:r>
              <a:rPr lang="cs-CZ" sz="1400" dirty="0" smtClean="0"/>
              <a:t>.</a:t>
            </a:r>
            <a:endParaRPr lang="cs-CZ" sz="1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75712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Těžké rozhodování kam s ní / s ním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 smtClean="0"/>
              <a:t>Můžete se obrátit o pomoc:</a:t>
            </a:r>
          </a:p>
          <a:p>
            <a:pPr marL="0" indent="0">
              <a:buNone/>
            </a:pPr>
            <a:endParaRPr lang="cs-CZ" u="sng" dirty="0" smtClean="0"/>
          </a:p>
          <a:p>
            <a:r>
              <a:rPr lang="cs-CZ" dirty="0" smtClean="0"/>
              <a:t>Výchovný poradce – 1 hodina </a:t>
            </a:r>
            <a:r>
              <a:rPr lang="cs-CZ" dirty="0" err="1" smtClean="0"/>
              <a:t>VkVP</a:t>
            </a:r>
            <a:r>
              <a:rPr lang="cs-CZ" dirty="0" smtClean="0"/>
              <a:t> týdně, skupinové i individuální konzultace se žáky i s rodiči kdykoliv po domluvě, prezentace SŠ, pomoc s průběhem přijímacího řízení</a:t>
            </a:r>
          </a:p>
          <a:p>
            <a:r>
              <a:rPr lang="cs-CZ" dirty="0" smtClean="0"/>
              <a:t>Úřad práce – v Rumburku už pouze pro letošní školní rok testování profesní způsobilosti, pro další konzultace se musíte objednat do Děčína</a:t>
            </a:r>
          </a:p>
          <a:p>
            <a:r>
              <a:rPr lang="cs-CZ" dirty="0" smtClean="0"/>
              <a:t>Pedagogicko-psychologická poradna v Rumburku – psychologické vyšetření</a:t>
            </a:r>
          </a:p>
          <a:p>
            <a:r>
              <a:rPr lang="cs-CZ" dirty="0" smtClean="0"/>
              <a:t>Samotné střední školy – návštěvy Dnů otevřených dveří, Přijímačky nanečisto</a:t>
            </a:r>
          </a:p>
          <a:p>
            <a:r>
              <a:rPr lang="cs-CZ" dirty="0" smtClean="0"/>
              <a:t>Internet – </a:t>
            </a:r>
            <a:r>
              <a:rPr lang="cs-CZ" dirty="0" smtClean="0">
                <a:hlinkClick r:id="rId2"/>
              </a:rPr>
              <a:t>www.atlasskolstvi.cz</a:t>
            </a:r>
            <a:r>
              <a:rPr lang="cs-CZ" dirty="0" smtClean="0"/>
              <a:t>, </a:t>
            </a:r>
            <a:r>
              <a:rPr lang="cs-CZ" dirty="0" smtClean="0">
                <a:hlinkClick r:id="rId3"/>
              </a:rPr>
              <a:t>www.infoabsolvent.cz</a:t>
            </a:r>
            <a:r>
              <a:rPr lang="cs-CZ" dirty="0" smtClean="0"/>
              <a:t> a další stránky</a:t>
            </a:r>
          </a:p>
          <a:p>
            <a:r>
              <a:rPr lang="cs-CZ" dirty="0" smtClean="0"/>
              <a:t>Rodina, přátelé, bývalí žáci naší školy a současní studenti některé ze středních škol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356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Těžké rozhodování kam s ní / s 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 smtClean="0"/>
              <a:t>Co mít na zřeteli při rozhodování o dalším směřování: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Osobnostní vlastnosti, schopnosti a dovednosti a osobní zájmy dítěte</a:t>
            </a:r>
          </a:p>
          <a:p>
            <a:r>
              <a:rPr lang="cs-CZ" dirty="0" smtClean="0"/>
              <a:t>Představy o povolání</a:t>
            </a:r>
          </a:p>
          <a:p>
            <a:r>
              <a:rPr lang="cs-CZ" dirty="0" smtClean="0"/>
              <a:t>Reálné šance (nabídka / poptávka)</a:t>
            </a:r>
          </a:p>
          <a:p>
            <a:r>
              <a:rPr lang="cs-CZ" dirty="0" smtClean="0"/>
              <a:t>Zdravotní stav a zdravotní způsobilost pro vykonávání určitého povolání</a:t>
            </a:r>
          </a:p>
          <a:p>
            <a:r>
              <a:rPr lang="cs-CZ" dirty="0" smtClean="0"/>
              <a:t>Uplatnitelnost oboru na trhu práce</a:t>
            </a:r>
          </a:p>
          <a:p>
            <a:r>
              <a:rPr lang="cs-CZ" dirty="0" smtClean="0"/>
              <a:t>Vzdálenost školy (dojíždění x internát)</a:t>
            </a:r>
          </a:p>
          <a:p>
            <a:r>
              <a:rPr lang="cs-CZ" dirty="0" smtClean="0"/>
              <a:t>Finanční náklady</a:t>
            </a:r>
          </a:p>
        </p:txBody>
      </p:sp>
    </p:spTree>
    <p:extLst>
      <p:ext uri="{BB962C8B-B14F-4D97-AF65-F5344CB8AC3E}">
        <p14:creationId xmlns:p14="http://schemas.microsoft.com/office/powerpoint/2010/main" val="39596844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66800"/>
          </a:xfrm>
        </p:spPr>
        <p:txBody>
          <a:bodyPr/>
          <a:lstStyle/>
          <a:p>
            <a:pPr algn="ctr"/>
            <a:r>
              <a:rPr lang="cs-CZ" dirty="0" smtClean="0"/>
              <a:t>Jak je to s těmi obory?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3578" y="1336431"/>
            <a:ext cx="11315700" cy="52138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cs-CZ" b="1" dirty="0" smtClean="0">
                <a:solidFill>
                  <a:srgbClr val="00B0F0"/>
                </a:solidFill>
              </a:rPr>
              <a:t>Studijní obory – čtyřleté (gymnázium – i víceleté, střední odborné vzdělání s maturitou)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cs-CZ" dirty="0" smtClean="0"/>
              <a:t>Vždy se koná jednotná přijímací zkouška (JPZ) z českého jazyka a matematiky (</a:t>
            </a:r>
            <a:r>
              <a:rPr lang="cs-CZ" dirty="0" err="1" smtClean="0"/>
              <a:t>Cermat</a:t>
            </a:r>
            <a:r>
              <a:rPr lang="cs-CZ" dirty="0" smtClean="0"/>
              <a:t>)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cs-CZ" dirty="0" smtClean="0"/>
              <a:t>V kódu oboru vzdělávání – písmeno M nebo L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cs-CZ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cs-CZ" b="1" dirty="0" smtClean="0">
                <a:solidFill>
                  <a:srgbClr val="00B0F0"/>
                </a:solidFill>
              </a:rPr>
              <a:t>Učební obory – tříleté a dvouleté učební obory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cs-CZ" dirty="0" smtClean="0"/>
              <a:t>Tříleté učební obory mají v kódu oboru vzdělávání písmeno H, dvouleté učební obory písmeno E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cs-CZ" dirty="0" smtClean="0"/>
              <a:t>Na některé obory už v letošním školním roce – školní přijímací zkouška z českého jazyka v matematiky (VOŠ, SOŠ, SOU ve Varnsdorfu – obory Elektrikář, Automechanik, Kadeřník, Masér)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cs-CZ" dirty="0" smtClean="0"/>
              <a:t>Na některých SŠ a v některých oborech je možné ve 3. ročníku složit výuční zkoušku a pokračovat 4. rokem k maturitě. V případě, že student u maturity neuspěje, má potvrzení o dosaženém vzdělání – výuční list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cs-CZ" dirty="0" smtClean="0"/>
              <a:t>Prostupnost oborů – možnost přestoupit v době studia na více/méně náročný obor stejného zaměření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cs-CZ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cs-CZ" b="1" dirty="0" smtClean="0">
                <a:solidFill>
                  <a:srgbClr val="00B0F0"/>
                </a:solidFill>
              </a:rPr>
              <a:t>Konzervatoře, umělecké školy, sportovní školy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cs-CZ" dirty="0" smtClean="0"/>
              <a:t>Konají se talentové zkoušky, nutno podat přihlášku do 30. listopadu 2023, talentové zkoušky v průběhu 5. – 12. ledna 2024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cs-CZ" dirty="0" smtClean="0"/>
              <a:t>Pokud se nekonají talentové zkoušky, často jsou tyto obory maturitní, takže se koná JPZ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4806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Co je tedy letos jinak?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4639" y="1318846"/>
            <a:ext cx="11799276" cy="513470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Všechno. Mění se termíny, způsob podávání přihlášek i rozhodnutí o přijetí / nepřijetí Vašeho dítěte na střední školu. Legislativně už jsou tyto změny přijaty, </a:t>
            </a:r>
            <a:r>
              <a:rPr lang="cs-CZ" b="1" dirty="0" smtClean="0">
                <a:solidFill>
                  <a:srgbClr val="00B050"/>
                </a:solidFill>
              </a:rPr>
              <a:t>15. ledna 2024 </a:t>
            </a:r>
            <a:r>
              <a:rPr lang="cs-CZ" dirty="0" smtClean="0"/>
              <a:t>by se měl spustit celý elektronický systém pro podávání přihlášek i pro následné přiřazení dítěte, kdy a kam půjde skládat případné JPZ a nakonec i rozhodování o přijetí nebo nepřijetí vašich dětí na příslušnou střední školu / obor vzdělávání. </a:t>
            </a:r>
          </a:p>
          <a:p>
            <a:pPr algn="just">
              <a:lnSpc>
                <a:spcPct val="100000"/>
              </a:lnSpc>
            </a:pPr>
            <a:r>
              <a:rPr lang="cs-CZ" b="1" dirty="0" smtClean="0">
                <a:solidFill>
                  <a:srgbClr val="FF0000"/>
                </a:solidFill>
              </a:rPr>
              <a:t>Termín podání přihlášky: do 20. února 2024</a:t>
            </a:r>
          </a:p>
          <a:p>
            <a:pPr algn="just">
              <a:lnSpc>
                <a:spcPct val="100000"/>
              </a:lnSpc>
            </a:pPr>
            <a:r>
              <a:rPr lang="cs-CZ" b="1" dirty="0" smtClean="0">
                <a:solidFill>
                  <a:srgbClr val="FF0000"/>
                </a:solidFill>
              </a:rPr>
              <a:t>Důležitá www stránka: </a:t>
            </a:r>
            <a:r>
              <a:rPr lang="cs-CZ" b="1" dirty="0" smtClean="0">
                <a:solidFill>
                  <a:srgbClr val="FF0000"/>
                </a:solidFill>
                <a:hlinkClick r:id="rId2"/>
              </a:rPr>
              <a:t>https://www.prihlaskynastredni.cz/</a:t>
            </a:r>
            <a:endParaRPr lang="cs-CZ" b="1" dirty="0" smtClean="0">
              <a:solidFill>
                <a:srgbClr val="FF0000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cs-CZ" b="1" dirty="0" smtClean="0">
                <a:solidFill>
                  <a:srgbClr val="FF0000"/>
                </a:solidFill>
              </a:rPr>
              <a:t>Přihláška se podává až na 3 střední školy / obory vzdělávání</a:t>
            </a:r>
          </a:p>
          <a:p>
            <a:pPr algn="just">
              <a:lnSpc>
                <a:spcPct val="100000"/>
              </a:lnSpc>
            </a:pPr>
            <a:r>
              <a:rPr lang="cs-CZ" b="1" dirty="0" smtClean="0">
                <a:solidFill>
                  <a:srgbClr val="FF0000"/>
                </a:solidFill>
              </a:rPr>
              <a:t>Velmi důležité je rozhodnout se při vyplnění přihlášky o pořadí těchto škol / oborů – </a:t>
            </a:r>
            <a:r>
              <a:rPr lang="cs-CZ" b="1" dirty="0" smtClean="0">
                <a:solidFill>
                  <a:srgbClr val="00B050"/>
                </a:solidFill>
              </a:rPr>
              <a:t>systém po proběhnutí přijímacího řízení bude rozhodovat na základě vašich priorit, splnění podmínek pro přijetí a naplněnosti školy. Proti tomuto rozhodnutí nebude možno podat odvolání proti nepřijetí. Je možné pouze vzít celou přihlášku zpět, ale dítě ztrácí možnost umístit se na střední škole v 1. kole a musí absolvovat přijímací řízení ve 2. kole nebo v dalších kolech. </a:t>
            </a:r>
          </a:p>
        </p:txBody>
      </p:sp>
    </p:spTree>
    <p:extLst>
      <p:ext uri="{BB962C8B-B14F-4D97-AF65-F5344CB8AC3E}">
        <p14:creationId xmlns:p14="http://schemas.microsoft.com/office/powerpoint/2010/main" val="39801448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Čím začít?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3915" y="1389185"/>
            <a:ext cx="11254153" cy="515229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Definitivně se rozhodnout pro střední školy / obory vzdělávání</a:t>
            </a:r>
          </a:p>
          <a:p>
            <a:r>
              <a:rPr lang="cs-CZ" dirty="0" smtClean="0"/>
              <a:t>Zajistit si elektronickou identitu občana (rodič, zákonný zástupce) pro potřeby podání elektronické přihlášky</a:t>
            </a:r>
          </a:p>
          <a:p>
            <a:r>
              <a:rPr lang="cs-CZ" dirty="0" smtClean="0"/>
              <a:t>V případě nutnosti pomůže s jejím vyplněním základní škola</a:t>
            </a:r>
          </a:p>
          <a:p>
            <a:r>
              <a:rPr lang="cs-CZ" dirty="0" smtClean="0"/>
              <a:t>Zjistit nutnost lékařského doporučení pro zvolený obor (</a:t>
            </a:r>
            <a:r>
              <a:rPr lang="cs-CZ" dirty="0" smtClean="0">
                <a:hlinkClick r:id="rId2"/>
              </a:rPr>
              <a:t>https://www.atlasskolstvi.cz/ss1101-vyssi-odborna-skola-stredni-prumyslova-skola-a-stredni-odborna-skola-varnsdorf-prispevkova-organizace</a:t>
            </a:r>
            <a:r>
              <a:rPr lang="cs-CZ" dirty="0" smtClean="0"/>
              <a:t>)</a:t>
            </a:r>
          </a:p>
          <a:p>
            <a:r>
              <a:rPr lang="cs-CZ" dirty="0" smtClean="0"/>
              <a:t>Na adrese </a:t>
            </a:r>
            <a:r>
              <a:rPr lang="cs-CZ" dirty="0" smtClean="0">
                <a:hlinkClick r:id="rId3"/>
              </a:rPr>
              <a:t>www.prihlaskynastredni.cz</a:t>
            </a:r>
            <a:r>
              <a:rPr lang="cs-CZ" dirty="0" smtClean="0"/>
              <a:t> bude ke stažení formulář (od cca 10. ledna 2024) pro lékařské doporučení – zajistit jeho potvrzení pediatrem (počítat s delší lhůtou) </a:t>
            </a:r>
          </a:p>
          <a:p>
            <a:r>
              <a:rPr lang="cs-CZ" dirty="0" smtClean="0"/>
              <a:t>Zajistit případné další přílohy podle uvážení žadatele a podle požadavků SŠ (Diplomy, umístění v soutěžích a olympiádách, po pololetním vysvědčení – hodnocení školy)</a:t>
            </a:r>
          </a:p>
          <a:p>
            <a:pPr algn="just"/>
            <a:r>
              <a:rPr lang="cs-CZ" dirty="0" smtClean="0"/>
              <a:t>Vyplnit přihlášku zvolenou formou a odeslat ji nejpozději do </a:t>
            </a:r>
            <a:r>
              <a:rPr lang="cs-CZ" b="1" dirty="0" smtClean="0">
                <a:solidFill>
                  <a:srgbClr val="FF0000"/>
                </a:solidFill>
              </a:rPr>
              <a:t>20. února 2024 </a:t>
            </a:r>
            <a:r>
              <a:rPr lang="cs-CZ" b="1" dirty="0" smtClean="0"/>
              <a:t>(nejdříve 1. února 2024)</a:t>
            </a:r>
            <a:r>
              <a:rPr lang="cs-CZ" dirty="0" smtClean="0"/>
              <a:t>. Pokud by nebyl termín dodržen, musí si uchazeč podat přihlášku na 2. kolo. Součástí přihlášky je čestné prohlášení zákonného zástupce, že nezletilý uchazeč byl seznámen a souhlasí s obsahem přihlášky.</a:t>
            </a:r>
          </a:p>
        </p:txBody>
      </p:sp>
    </p:spTree>
    <p:extLst>
      <p:ext uri="{BB962C8B-B14F-4D97-AF65-F5344CB8AC3E}">
        <p14:creationId xmlns:p14="http://schemas.microsoft.com/office/powerpoint/2010/main" val="418857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Přijímací zkoušky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Termíny: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talentové zkoušky –	obory vzdělání Umění a užité umění v </a:t>
            </a:r>
            <a:r>
              <a:rPr lang="cs-CZ" dirty="0" err="1" smtClean="0"/>
              <a:t>prac</a:t>
            </a:r>
            <a:r>
              <a:rPr lang="cs-CZ" dirty="0" smtClean="0"/>
              <a:t>.  					dnech od 2. do 15. ledna 2024 (zaslání 						výsledků TZ do 15. února 2024 – NENÍ TO 					ROZHODNUTÍ O PŘIJETÍ !!!)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JPZ – 1. kolo pro čtyřleté studium – 12. a 15. dubna 2024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1. kolo pro šestileté a osmileté studium – 16. a 17. dubna 2024</a:t>
            </a:r>
          </a:p>
          <a:p>
            <a:pPr marL="0" indent="0">
              <a:buNone/>
            </a:pPr>
            <a:r>
              <a:rPr lang="cs-CZ" dirty="0"/>
              <a:t>	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- školní přijímací zkoušky  - v pracovní dny od 15. března do 23. dubna 2024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náhradní termín pro všechny obory – 29. a 30. dubna 2024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047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Přijímací zkoušky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3238" y="1336432"/>
            <a:ext cx="11412416" cy="4809392"/>
          </a:xfrm>
        </p:spPr>
        <p:txBody>
          <a:bodyPr>
            <a:normAutofit/>
          </a:bodyPr>
          <a:lstStyle/>
          <a:p>
            <a:pPr algn="just"/>
            <a:endParaRPr lang="cs-CZ" dirty="0" smtClean="0"/>
          </a:p>
          <a:p>
            <a:pPr algn="just"/>
            <a:r>
              <a:rPr lang="cs-CZ" dirty="0" smtClean="0"/>
              <a:t>Nově každý uchazeč skládá dvě JPZ, i v případě, že se hlásí pouze na jeden maturitní obor vzdělávání. Počítají se výsledky lepšího pokusu. Ukrajinští žáci – zkouška z ČJ formou rozhovoru, M v ukrajinštině – nutno podat ŽÁDOST. </a:t>
            </a:r>
          </a:p>
          <a:p>
            <a:pPr algn="just"/>
            <a:r>
              <a:rPr lang="cs-CZ" dirty="0" smtClean="0"/>
              <a:t>Pokud uchazeč není přijat v 1. kole a postupuje do druhého kola, JPZ se již nekonají, počítají se výsledky z 1. kola. Z toho plyne, že není možné se ve 2. kole hlásit na maturitní obor vzdělávání v případě, že se na něj uchazeč nehlásil v 1. kole. </a:t>
            </a:r>
          </a:p>
          <a:p>
            <a:pPr algn="just"/>
            <a:r>
              <a:rPr lang="cs-CZ" dirty="0" smtClean="0"/>
              <a:t>Výsledky přijímacího řízení v 1. kole až po vykonání náhradního termínu přijímacích zkoušek.</a:t>
            </a:r>
          </a:p>
          <a:p>
            <a:pPr algn="just"/>
            <a:r>
              <a:rPr lang="cs-CZ" dirty="0" smtClean="0"/>
              <a:t>Jinak pro druhé kolo přijímacího řízení platí stejná pravidla jako pro kolo první – až 3 přihlášky na střední školu. V případných dalších kolech už se bude postupovat „postaru“ – není elektronická forma, neomezené množství přihlášek, o přijetí rozhoduje ředitel SŠ. </a:t>
            </a:r>
          </a:p>
          <a:p>
            <a:pPr algn="just"/>
            <a:r>
              <a:rPr lang="cs-CZ" dirty="0" smtClean="0"/>
              <a:t>Zápisové lístky ke studiu již základní škola nevydává. Přijetí uchazeče závisí na splnění kritérií k přijetí a naplněnosti daného oboru vzdělávání. </a:t>
            </a:r>
          </a:p>
        </p:txBody>
      </p:sp>
    </p:spTree>
    <p:extLst>
      <p:ext uri="{BB962C8B-B14F-4D97-AF65-F5344CB8AC3E}">
        <p14:creationId xmlns:p14="http://schemas.microsoft.com/office/powerpoint/2010/main" val="1068647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Rozhodnutí o přijetí / nepřijetí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cs-CZ" dirty="0">
              <a:ea typeface="Calibri" panose="020F0502020204030204" pitchFamily="34" charset="0"/>
              <a:cs typeface="Calibri"/>
            </a:endParaRPr>
          </a:p>
          <a:p>
            <a:pPr marL="0" indent="0" algn="ctr">
              <a:buNone/>
            </a:pPr>
            <a:r>
              <a:rPr lang="cs-CZ" dirty="0" smtClean="0">
                <a:ea typeface="Calibri" panose="020F0502020204030204" pitchFamily="34" charset="0"/>
                <a:cs typeface="Calibri"/>
              </a:rPr>
              <a:t>Zveřejnění výsledků přijímacího řízení na veřejně přístupném místě ve škole a zároveň v informačním systému </a:t>
            </a:r>
          </a:p>
          <a:p>
            <a:pPr marL="0" indent="0" algn="ctr">
              <a:buNone/>
            </a:pPr>
            <a:r>
              <a:rPr lang="cs-CZ" b="1" dirty="0" smtClean="0">
                <a:ea typeface="Calibri" panose="020F0502020204030204" pitchFamily="34" charset="0"/>
                <a:cs typeface="Calibri"/>
              </a:rPr>
              <a:t>15. </a:t>
            </a:r>
            <a:r>
              <a:rPr lang="cs-CZ" b="1" dirty="0">
                <a:ea typeface="Calibri" panose="020F0502020204030204" pitchFamily="34" charset="0"/>
                <a:cs typeface="Calibri"/>
              </a:rPr>
              <a:t>k</a:t>
            </a:r>
            <a:r>
              <a:rPr lang="cs-CZ" b="1" dirty="0" smtClean="0">
                <a:ea typeface="Calibri" panose="020F0502020204030204" pitchFamily="34" charset="0"/>
                <a:cs typeface="Calibri"/>
              </a:rPr>
              <a:t>větna 2024</a:t>
            </a:r>
          </a:p>
          <a:p>
            <a:pPr marL="0" indent="0" algn="ctr">
              <a:buNone/>
            </a:pPr>
            <a:r>
              <a:rPr lang="cs-CZ" dirty="0" smtClean="0">
                <a:ea typeface="Calibri" panose="020F0502020204030204" pitchFamily="34" charset="0"/>
                <a:cs typeface="Calibri"/>
              </a:rPr>
              <a:t>Tím se rozhodnutí považují za oznámená. Rozhodnutí o přijetí nebo nepřijetí se v písemné formě nevyhotovují a nezasílají se.</a:t>
            </a:r>
            <a:endParaRPr lang="cs-CZ" dirty="0"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cs-CZ" dirty="0" smtClean="0"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 algn="ctr">
              <a:buNone/>
            </a:pPr>
            <a:r>
              <a:rPr lang="cs-CZ" sz="4000" dirty="0" smtClean="0">
                <a:solidFill>
                  <a:srgbClr val="C00000"/>
                </a:solidFill>
                <a:latin typeface="Forte" panose="03060902040502070203" pitchFamily="66" charset="0"/>
                <a:ea typeface="Calibri" panose="020F0502020204030204" pitchFamily="34" charset="0"/>
                <a:cs typeface="Calibri"/>
              </a:rPr>
              <a:t>HURÁ !!!</a:t>
            </a:r>
          </a:p>
        </p:txBody>
      </p:sp>
    </p:spTree>
    <p:extLst>
      <p:ext uri="{BB962C8B-B14F-4D97-AF65-F5344CB8AC3E}">
        <p14:creationId xmlns:p14="http://schemas.microsoft.com/office/powerpoint/2010/main" val="19133528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Akademická literatura 16: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_9411642_TF03431380_TF03431380.potx" id="{FC8ED493-DAFA-4BB0-BAEB-20F759C85AAA}" vid="{D0665444-A03D-43BD-AD0D-D262B007E499}"/>
    </a:ext>
  </a:extLst>
</a:theme>
</file>

<file path=ppt/theme/theme2.xml><?xml version="1.0" encoding="utf-8"?>
<a:theme xmlns:a="http://schemas.openxmlformats.org/drawingml/2006/main" name="Motiv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CDDBB83-77C1-4099-A0AA-289882E745E2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4873beb7-5857-4685-be1f-d57550cc96cc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Školní prezentace, návrh s proužky a stuhou (širokoúhlá)</Template>
  <TotalTime>0</TotalTime>
  <Words>1045</Words>
  <Application>Microsoft Office PowerPoint</Application>
  <PresentationFormat>Širokoúhlá obrazovka</PresentationFormat>
  <Paragraphs>87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20" baseType="lpstr">
      <vt:lpstr>Arial</vt:lpstr>
      <vt:lpstr>Calibri</vt:lpstr>
      <vt:lpstr>Euphemia</vt:lpstr>
      <vt:lpstr>Forte</vt:lpstr>
      <vt:lpstr>Plantagenet Cherokee</vt:lpstr>
      <vt:lpstr>Symbol</vt:lpstr>
      <vt:lpstr>Times New Roman</vt:lpstr>
      <vt:lpstr>Wingdings</vt:lpstr>
      <vt:lpstr>Akademická literatura 16:9</vt:lpstr>
      <vt:lpstr>Krok za krokem přijímacím řízením na střední školy</vt:lpstr>
      <vt:lpstr>Těžké rozhodování kam s ní / s ním</vt:lpstr>
      <vt:lpstr>Těžké rozhodování kam s ní / s ním</vt:lpstr>
      <vt:lpstr>Jak je to s těmi obory?</vt:lpstr>
      <vt:lpstr>Co je tedy letos jinak?</vt:lpstr>
      <vt:lpstr>Čím začít?</vt:lpstr>
      <vt:lpstr>Přijímací zkoušky</vt:lpstr>
      <vt:lpstr>Přijímací zkoušky</vt:lpstr>
      <vt:lpstr>Rozhodnutí o přijetí / nepřijetí</vt:lpstr>
      <vt:lpstr>Druhé kolo přijímacího řízení</vt:lpstr>
      <vt:lpstr>A je to 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2024-01-02T02:47:52Z</dcterms:created>
  <dcterms:modified xsi:type="dcterms:W3CDTF">2024-01-02T06:24:27Z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